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300" r:id="rId2"/>
    <p:sldId id="302" r:id="rId3"/>
    <p:sldId id="304" r:id="rId4"/>
    <p:sldId id="327" r:id="rId5"/>
    <p:sldId id="341" r:id="rId6"/>
    <p:sldId id="326" r:id="rId7"/>
    <p:sldId id="323" r:id="rId8"/>
    <p:sldId id="340" r:id="rId9"/>
    <p:sldId id="328" r:id="rId10"/>
    <p:sldId id="322" r:id="rId11"/>
    <p:sldId id="342" r:id="rId12"/>
    <p:sldId id="305" r:id="rId13"/>
    <p:sldId id="319" r:id="rId14"/>
    <p:sldId id="320" r:id="rId15"/>
    <p:sldId id="321" r:id="rId16"/>
    <p:sldId id="338" r:id="rId17"/>
    <p:sldId id="335" r:id="rId18"/>
    <p:sldId id="336" r:id="rId19"/>
    <p:sldId id="339" r:id="rId20"/>
    <p:sldId id="337" r:id="rId21"/>
    <p:sldId id="329" r:id="rId22"/>
    <p:sldId id="331" r:id="rId23"/>
    <p:sldId id="332" r:id="rId24"/>
    <p:sldId id="333" r:id="rId25"/>
    <p:sldId id="301" r:id="rId26"/>
    <p:sldId id="30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2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9D0F-D327-4DEE-B9BB-3FF49D3CEEBE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24FF6-7DA1-4646-ACD4-B26472C6D0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terms for assets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24FF6-7DA1-4646-ACD4-B26472C6D06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B74060B-F768-4D4D-899F-70F1870E8AD5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4404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4404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lang="en-US" smtClean="0"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04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2514600" y="4876800"/>
            <a:ext cx="6248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4048" name="Picture 16" descr="nist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307013"/>
            <a:ext cx="1143000" cy="407987"/>
          </a:xfrm>
          <a:prstGeom prst="rect">
            <a:avLst/>
          </a:prstGeom>
          <a:noFill/>
        </p:spPr>
      </p:pic>
      <p:pic>
        <p:nvPicPr>
          <p:cNvPr id="44049" name="Picture 17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9763"/>
            <a:ext cx="4467225" cy="14684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F71F3-7CFE-4E07-845F-BDB84B59BB0D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685800" y="1447800"/>
            <a:ext cx="2819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2294DA-3897-41D6-819B-2A60FB1BBD32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1752600" y="5334000"/>
            <a:ext cx="7391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CEC921-C5F5-490E-85AC-077D2B7EC976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BD8534-A4C3-4EB9-BFC0-3CF5814E9BE4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6705600" y="609600"/>
            <a:ext cx="0" cy="563880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77777"/>
              </a:buClr>
              <a:defRPr/>
            </a:lvl1pPr>
            <a:lvl2pPr>
              <a:buClr>
                <a:srgbClr val="777777"/>
              </a:buClr>
              <a:defRPr/>
            </a:lvl2pPr>
            <a:lvl3pPr>
              <a:buClr>
                <a:srgbClr val="777777"/>
              </a:buClr>
              <a:defRPr/>
            </a:lvl3pPr>
            <a:lvl4pPr>
              <a:buClr>
                <a:srgbClr val="777777"/>
              </a:buClr>
              <a:defRPr/>
            </a:lvl4pPr>
            <a:lvl5pPr>
              <a:buClr>
                <a:srgbClr val="777777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195" y="1355367"/>
            <a:ext cx="7772400" cy="1362075"/>
          </a:xfrm>
        </p:spPr>
        <p:txBody>
          <a:bodyPr anchor="b" anchorCtr="0">
            <a:normAutofit/>
          </a:bodyPr>
          <a:lstStyle>
            <a:lvl1pPr algn="l">
              <a:defRPr sz="3600" b="1" cap="none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23F19B-2A27-45FB-89A9-9FE4C85184C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Line 16"/>
          <p:cNvSpPr>
            <a:spLocks noChangeShapeType="1"/>
          </p:cNvSpPr>
          <p:nvPr userDrawn="1"/>
        </p:nvSpPr>
        <p:spPr bwMode="auto">
          <a:xfrm>
            <a:off x="838200" y="27432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762000" y="2743200"/>
            <a:ext cx="7693025" cy="3200400"/>
          </a:xfrm>
        </p:spPr>
        <p:txBody>
          <a:bodyPr tIns="91440">
            <a:normAutofit/>
          </a:bodyPr>
          <a:lstStyle>
            <a:lvl1pPr>
              <a:buClr>
                <a:srgbClr val="777777"/>
              </a:buClr>
              <a:defRPr/>
            </a:lvl1pPr>
            <a:lvl2pPr>
              <a:buClr>
                <a:srgbClr val="777777"/>
              </a:buClr>
              <a:defRPr/>
            </a:lvl2pPr>
            <a:lvl3pPr>
              <a:buClr>
                <a:srgbClr val="777777"/>
              </a:buClr>
              <a:defRPr/>
            </a:lvl3pPr>
            <a:lvl4pPr>
              <a:buClr>
                <a:srgbClr val="777777"/>
              </a:buClr>
              <a:defRPr/>
            </a:lvl4pPr>
            <a:lvl5pPr>
              <a:buClr>
                <a:srgbClr val="777777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770313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752600"/>
            <a:ext cx="377031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60A434-D173-40F7-8FED-4E65BE55080F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752600"/>
            <a:ext cx="4568825" cy="4495800"/>
          </a:xfrm>
        </p:spPr>
        <p:txBody>
          <a:bodyPr anchor="ctr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C2C8AC-8FBE-473A-9886-FB107466AB92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algn="l" defTabSz="914400" rtl="0" eaLnBrk="1" latinLnBrk="0" hangingPunct="1">
              <a:defRPr lang="en-US" sz="2600" b="1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" name="Picture 4" descr="Question and Answer Sessi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85735"/>
            <a:ext cx="3429000" cy="282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840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78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86000"/>
            <a:ext cx="4041775" cy="3840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6C6F81-D0F8-4DD5-BD8B-AF4E774A7851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Line 16"/>
          <p:cNvSpPr>
            <a:spLocks noChangeShapeType="1"/>
          </p:cNvSpPr>
          <p:nvPr userDrawn="1"/>
        </p:nvSpPr>
        <p:spPr bwMode="auto">
          <a:xfrm>
            <a:off x="838200" y="14478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8BE6B-9511-489F-A6C8-DD9E6D6EB9FE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Line 16"/>
          <p:cNvSpPr>
            <a:spLocks noChangeShapeType="1"/>
          </p:cNvSpPr>
          <p:nvPr userDrawn="1"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Hig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0AB194-D4B6-4D2B-977C-B103B5048B4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Line 16"/>
          <p:cNvSpPr>
            <a:spLocks noChangeShapeType="1"/>
          </p:cNvSpPr>
          <p:nvPr userDrawn="1"/>
        </p:nvSpPr>
        <p:spPr bwMode="auto">
          <a:xfrm>
            <a:off x="838200" y="12954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6530D4-2AB7-47F0-AFDD-3D49EFDFE8DA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096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88694B9-8B5C-4B97-8EA8-12C04C172B4B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2600" y="6248400"/>
            <a:ext cx="31257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r>
              <a:rPr lang="en-US" dirty="0" smtClean="0"/>
              <a:t>Security Automation Developer Days 2010</a:t>
            </a:r>
            <a:endParaRPr lang="en-US" dirty="0"/>
          </a:p>
        </p:txBody>
      </p:sp>
      <p:sp>
        <p:nvSpPr>
          <p:cNvPr id="430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2"/>
                </a:solidFill>
              </a:defRPr>
            </a:lvl1pPr>
          </a:lstStyle>
          <a:p>
            <a:fld id="{0647BE28-E11D-4366-9173-2192DB5EAEE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3023" name="Picture 15" descr="nistBlu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152400"/>
            <a:ext cx="990600" cy="354013"/>
          </a:xfrm>
          <a:prstGeom prst="rect">
            <a:avLst/>
          </a:prstGeom>
          <a:noFill/>
        </p:spPr>
      </p:pic>
      <p:pic>
        <p:nvPicPr>
          <p:cNvPr id="43026" name="Picture 18" descr="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905000" cy="6254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5" r:id="rId5"/>
    <p:sldLayoutId id="2147483665" r:id="rId6"/>
    <p:sldLayoutId id="2147483666" r:id="rId7"/>
    <p:sldLayoutId id="2147483684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 sz="24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waltermire@nist.gov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Inter- and Intra-Protocol Standardization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SCAP Result Payload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Addresses results produced for specific SCAP use cases</a:t>
            </a:r>
          </a:p>
          <a:p>
            <a:r>
              <a:rPr lang="en-US" dirty="0" smtClean="0"/>
              <a:t>Allows declaration of the SCAP version used to create the content</a:t>
            </a:r>
          </a:p>
          <a:p>
            <a:r>
              <a:rPr lang="en-US" dirty="0" smtClean="0"/>
              <a:t>Enforces references between components</a:t>
            </a:r>
          </a:p>
          <a:p>
            <a:r>
              <a:rPr lang="en-US" dirty="0" smtClean="0"/>
              <a:t>Extensible declaration of check system result content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544" y="2566987"/>
            <a:ext cx="30956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Endpoint Protocol Feedback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0A434-D173-40F7-8FED-4E65BE55080F}" type="datetime1">
              <a:rPr lang="en-US" smtClean="0"/>
              <a:pPr/>
              <a:t>6/15/2010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the right approach?</a:t>
            </a:r>
          </a:p>
          <a:p>
            <a:r>
              <a:rPr lang="en-US" dirty="0" smtClean="0"/>
              <a:t>Any other thoughts?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Specification Standardization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F19B-2A27-45FB-89A9-9FE4C85184C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Document Templates (25 minutes)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common document templates?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specifications will have a common organizational structure</a:t>
            </a:r>
          </a:p>
          <a:p>
            <a:pPr lvl="1"/>
            <a:r>
              <a:rPr lang="en-US" dirty="0" smtClean="0"/>
              <a:t>Consistent presentation of content</a:t>
            </a:r>
          </a:p>
          <a:p>
            <a:pPr lvl="1"/>
            <a:r>
              <a:rPr lang="en-US" dirty="0" smtClean="0"/>
              <a:t>Less effort will be required to understand the organization of information</a:t>
            </a:r>
          </a:p>
          <a:p>
            <a:pPr lvl="1"/>
            <a:r>
              <a:rPr lang="en-US" dirty="0" smtClean="0"/>
              <a:t>Potentially more complete information</a:t>
            </a:r>
          </a:p>
          <a:p>
            <a:r>
              <a:rPr lang="en-US" dirty="0" smtClean="0"/>
              <a:t>Templates will help guide authors to create useful specifications in less 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F19B-2A27-45FB-89A9-9FE4C85184C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r>
              <a:rPr lang="en-US" smtClean="0"/>
              <a:t>: a </a:t>
            </a:r>
            <a:r>
              <a:rPr lang="en-US" dirty="0" smtClean="0"/>
              <a:t>general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Purpose and Scope</a:t>
            </a:r>
          </a:p>
          <a:p>
            <a:pPr lvl="1"/>
            <a:r>
              <a:rPr lang="en-US" dirty="0" smtClean="0"/>
              <a:t>Audience</a:t>
            </a:r>
          </a:p>
          <a:p>
            <a:pPr lvl="1"/>
            <a:r>
              <a:rPr lang="en-US" dirty="0" smtClean="0"/>
              <a:t>Normative References</a:t>
            </a:r>
          </a:p>
          <a:p>
            <a:pPr lvl="1"/>
            <a:r>
              <a:rPr lang="en-US" dirty="0" smtClean="0"/>
              <a:t>Document Structure</a:t>
            </a:r>
          </a:p>
          <a:p>
            <a:pPr lvl="1"/>
            <a:r>
              <a:rPr lang="en-US" dirty="0" smtClean="0"/>
              <a:t>Document Conventions</a:t>
            </a:r>
          </a:p>
          <a:p>
            <a:pPr lvl="0"/>
            <a:r>
              <a:rPr lang="en-US" dirty="0" smtClean="0"/>
              <a:t>Terms, Defintions and Abbreviations</a:t>
            </a:r>
          </a:p>
          <a:p>
            <a:pPr lvl="1"/>
            <a:r>
              <a:rPr lang="en-US" dirty="0" smtClean="0"/>
              <a:t>Terms and Definitions</a:t>
            </a:r>
          </a:p>
          <a:p>
            <a:pPr lvl="1"/>
            <a:r>
              <a:rPr lang="en-US" dirty="0" smtClean="0"/>
              <a:t>Abbreviated Terms</a:t>
            </a:r>
          </a:p>
          <a:p>
            <a:pPr lvl="0"/>
            <a:r>
              <a:rPr lang="en-US" dirty="0" smtClean="0"/>
              <a:t>Conformance</a:t>
            </a:r>
          </a:p>
          <a:p>
            <a:pPr lvl="1"/>
            <a:r>
              <a:rPr lang="en-US" dirty="0" smtClean="0"/>
              <a:t>Product Conformance</a:t>
            </a:r>
          </a:p>
          <a:p>
            <a:pPr lvl="1"/>
            <a:r>
              <a:rPr lang="en-US" dirty="0" smtClean="0"/>
              <a:t>Organization Conformance</a:t>
            </a:r>
          </a:p>
          <a:p>
            <a:pPr lvl="0"/>
            <a:r>
              <a:rPr lang="en-US" dirty="0" smtClean="0"/>
              <a:t>Relationship to Existing Standards</a:t>
            </a:r>
          </a:p>
          <a:p>
            <a:pPr lvl="0"/>
            <a:r>
              <a:rPr lang="en-US" dirty="0" smtClean="0"/>
              <a:t>Conceptual / Data Model Overview</a:t>
            </a:r>
          </a:p>
          <a:p>
            <a:pPr lvl="0"/>
            <a:r>
              <a:rPr lang="en-US" dirty="0" smtClean="0"/>
              <a:t>Implementation and Binding</a:t>
            </a:r>
          </a:p>
          <a:p>
            <a:pPr lvl="0"/>
            <a:r>
              <a:rPr lang="en-US" dirty="0" smtClean="0"/>
              <a:t>Appendix</a:t>
            </a:r>
          </a:p>
          <a:p>
            <a:pPr lvl="1"/>
            <a:r>
              <a:rPr lang="en-US" dirty="0" smtClean="0"/>
              <a:t>Use Cases</a:t>
            </a:r>
          </a:p>
          <a:p>
            <a:pPr lvl="1"/>
            <a:r>
              <a:rPr lang="en-US" dirty="0" smtClean="0"/>
              <a:t>Schema Listings</a:t>
            </a:r>
          </a:p>
          <a:p>
            <a:pPr lvl="1"/>
            <a:r>
              <a:rPr lang="en-US" dirty="0" smtClean="0"/>
              <a:t>Etc.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possible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What other concepts do we need to consider when writing specifications?</a:t>
            </a:r>
          </a:p>
          <a:p>
            <a:r>
              <a:rPr lang="en-US" dirty="0" smtClean="0"/>
              <a:t>Separate the conceptual model from one or more implementations / bindings</a:t>
            </a:r>
          </a:p>
          <a:p>
            <a:pPr lvl="1"/>
            <a:r>
              <a:rPr lang="en-US" dirty="0" smtClean="0"/>
              <a:t>Logical model (attributes and relationships) vs. schema / syntax</a:t>
            </a:r>
          </a:p>
          <a:p>
            <a:pPr lvl="1"/>
            <a:r>
              <a:rPr lang="en-US" dirty="0" smtClean="0"/>
              <a:t>Allows multiple implementations / bound forms</a:t>
            </a:r>
          </a:p>
          <a:p>
            <a:pPr lvl="1"/>
            <a:r>
              <a:rPr lang="en-US" dirty="0" smtClean="0"/>
              <a:t>Applies to enumerated items and data feeds</a:t>
            </a:r>
          </a:p>
          <a:p>
            <a:r>
              <a:rPr lang="en-US" dirty="0" smtClean="0"/>
              <a:t>Separate identifier syntax and semantics from list authority</a:t>
            </a:r>
          </a:p>
          <a:p>
            <a:pPr lvl="1"/>
            <a:r>
              <a:rPr lang="en-US" dirty="0" smtClean="0"/>
              <a:t>Allows multiple authorities (public and private enumerations)</a:t>
            </a:r>
          </a:p>
          <a:p>
            <a:pPr lvl="1"/>
            <a:r>
              <a:rPr lang="en-US" dirty="0" smtClean="0"/>
              <a:t>Enables list membership to evolve independantly from the identifier syntax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Schema Standardization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F19B-2A27-45FB-89A9-9FE4C85184C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Core Schema Use (25 minutes)</a:t>
            </a:r>
          </a:p>
          <a:p>
            <a:r>
              <a:rPr lang="en-US" dirty="0" smtClean="0"/>
              <a:t>Identifier Conventions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 we leverage a core schema?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Pros:</a:t>
            </a:r>
          </a:p>
          <a:p>
            <a:r>
              <a:rPr lang="en-US" dirty="0" smtClean="0"/>
              <a:t>Enables consistent expression of concepts</a:t>
            </a:r>
          </a:p>
          <a:p>
            <a:r>
              <a:rPr lang="en-US" dirty="0" smtClean="0"/>
              <a:t>Eases development by leveraging common code components for parsing and processing</a:t>
            </a:r>
          </a:p>
          <a:p>
            <a:pPr>
              <a:buNone/>
            </a:pPr>
            <a:r>
              <a:rPr lang="en-US" dirty="0" smtClean="0"/>
              <a:t>Cons:</a:t>
            </a:r>
          </a:p>
          <a:p>
            <a:r>
              <a:rPr lang="en-US" dirty="0" smtClean="0"/>
              <a:t>Change management overhead</a:t>
            </a:r>
          </a:p>
          <a:p>
            <a:pPr lvl="1"/>
            <a:r>
              <a:rPr lang="en-US" dirty="0" smtClean="0"/>
              <a:t>Coordination of updates to the core and related specifications</a:t>
            </a:r>
          </a:p>
          <a:p>
            <a:pPr lvl="1"/>
            <a:r>
              <a:rPr lang="en-US" dirty="0" smtClean="0"/>
              <a:t>Time lag</a:t>
            </a:r>
          </a:p>
          <a:p>
            <a:r>
              <a:rPr lang="en-US" dirty="0" smtClean="0"/>
              <a:t>Less flexibility in individual specifications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Other issues?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Core Schema Candidates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Possible candidates for core elements:</a:t>
            </a:r>
          </a:p>
          <a:p>
            <a:r>
              <a:rPr lang="en-US" dirty="0" smtClean="0"/>
              <a:t>OVAL and OCIL generator elements</a:t>
            </a:r>
          </a:p>
          <a:p>
            <a:r>
              <a:rPr lang="en-US" dirty="0" smtClean="0"/>
              <a:t>External references in XCCDF, OVAL, OCIL and other data feeds</a:t>
            </a:r>
          </a:p>
          <a:p>
            <a:r>
              <a:rPr lang="en-US" dirty="0" smtClean="0"/>
              <a:t>Identifier patterns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Other thoughts?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Schema Standardization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F19B-2A27-45FB-89A9-9FE4C85184C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Core Schema Use</a:t>
            </a:r>
          </a:p>
          <a:p>
            <a:r>
              <a:rPr lang="en-US" b="1" dirty="0" smtClean="0"/>
              <a:t>Identifier Conventions (25 minutes)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 Protocol Standardization and Architecture</a:t>
            </a:r>
          </a:p>
          <a:p>
            <a:r>
              <a:rPr lang="en-US" dirty="0" smtClean="0"/>
              <a:t>Specification Standardization</a:t>
            </a:r>
          </a:p>
          <a:p>
            <a:r>
              <a:rPr lang="en-US" dirty="0" smtClean="0"/>
              <a:t>Schema Standardization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Schema conventions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Identifier Conventions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Identifier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URI Basic Syntax - </a:t>
            </a:r>
            <a:r>
              <a:rPr lang="en-US" sz="2000" dirty="0" smtClean="0"/>
              <a:t>&lt;scheme&gt;:&lt;scheme-specific-part&gt;</a:t>
            </a:r>
          </a:p>
          <a:p>
            <a:pPr lvl="2"/>
            <a:r>
              <a:rPr lang="en-US" dirty="0" smtClean="0"/>
              <a:t>OVAL 5.x - </a:t>
            </a:r>
            <a:r>
              <a:rPr lang="pl-PL" sz="1800" dirty="0" smtClean="0"/>
              <a:t>oval:[A-Za-z0-9_\-\.]+:def:[1-9][0-9]*</a:t>
            </a:r>
            <a:endParaRPr lang="en-US" sz="1800" dirty="0" smtClean="0"/>
          </a:p>
          <a:p>
            <a:pPr lvl="2"/>
            <a:r>
              <a:rPr lang="en-US" dirty="0" smtClean="0"/>
              <a:t>OCIL 2.0 - </a:t>
            </a:r>
            <a:r>
              <a:rPr lang="fr-FR" sz="1800" dirty="0" err="1" smtClean="0"/>
              <a:t>ocil</a:t>
            </a:r>
            <a:r>
              <a:rPr lang="fr-FR" sz="1800" dirty="0" smtClean="0"/>
              <a:t>:[A-</a:t>
            </a:r>
            <a:r>
              <a:rPr lang="fr-FR" sz="1800" dirty="0" err="1" smtClean="0"/>
              <a:t>Za</a:t>
            </a:r>
            <a:r>
              <a:rPr lang="fr-FR" sz="1800" dirty="0" smtClean="0"/>
              <a:t>-z0-9_\-\.]+:questionnaire:[1-9][0-9]*</a:t>
            </a:r>
          </a:p>
          <a:p>
            <a:pPr lvl="2"/>
            <a:r>
              <a:rPr lang="fr-FR" dirty="0" smtClean="0"/>
              <a:t>CPE 2.2 - </a:t>
            </a:r>
            <a:r>
              <a:rPr lang="pl-PL" sz="1800" dirty="0" smtClean="0"/>
              <a:t>[c][pP][eE]:/[AHOaho]?(:[A-Za-z0-9\._\-~%]*){0,6}</a:t>
            </a:r>
            <a:endParaRPr lang="en-US" sz="1800" dirty="0" smtClean="0"/>
          </a:p>
          <a:p>
            <a:pPr lvl="2"/>
            <a:r>
              <a:rPr lang="en-US" dirty="0" smtClean="0"/>
              <a:t>CPE 2.3</a:t>
            </a:r>
            <a:endParaRPr lang="fr-FR" dirty="0" smtClean="0"/>
          </a:p>
          <a:p>
            <a:r>
              <a:rPr lang="en-US" dirty="0" smtClean="0"/>
              <a:t>Other:</a:t>
            </a:r>
          </a:p>
          <a:p>
            <a:pPr lvl="1"/>
            <a:r>
              <a:rPr lang="en-US" dirty="0" smtClean="0"/>
              <a:t>XCCDF 1.x - XML Schema </a:t>
            </a:r>
            <a:r>
              <a:rPr lang="en-US" dirty="0" err="1" smtClean="0"/>
              <a:t>NCName</a:t>
            </a:r>
            <a:endParaRPr lang="en-US" dirty="0" smtClean="0"/>
          </a:p>
          <a:p>
            <a:pPr lvl="1"/>
            <a:r>
              <a:rPr lang="en-US" dirty="0" smtClean="0"/>
              <a:t>CVE - </a:t>
            </a:r>
            <a:r>
              <a:rPr lang="en-US" sz="2000" dirty="0" smtClean="0"/>
              <a:t>CVE-[0-9]{4}-[0-9]{4}</a:t>
            </a:r>
          </a:p>
          <a:p>
            <a:pPr lvl="1"/>
            <a:r>
              <a:rPr lang="en-US" dirty="0" smtClean="0"/>
              <a:t>CCE 5 - </a:t>
            </a:r>
            <a:r>
              <a:rPr lang="en-US" sz="2000" dirty="0" smtClean="0"/>
              <a:t>CCE-[1-9] [0-9]{0,10}-[0-9]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Data Type Support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838200" y="1752600"/>
          <a:ext cx="7467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0"/>
                <a:gridCol w="1244600"/>
                <a:gridCol w="1244600"/>
                <a:gridCol w="1244600"/>
                <a:gridCol w="1244600"/>
                <a:gridCol w="124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Spec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xsd:string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xsd:ID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xsd:NCName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xsd:anyURI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RDF ID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OVAL 5.x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OCIL 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CPE 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CPE 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XCCDF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              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              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CCE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                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  <a:r>
                        <a:rPr lang="en-US" baseline="30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7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133600"/>
            <a:ext cx="381000" cy="381000"/>
          </a:xfrm>
          <a:prstGeom prst="rect">
            <a:avLst/>
          </a:prstGeom>
          <a:noFill/>
        </p:spPr>
      </p:pic>
      <p:pic>
        <p:nvPicPr>
          <p:cNvPr id="1029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209800"/>
            <a:ext cx="228600" cy="228600"/>
          </a:xfrm>
          <a:prstGeom prst="rect">
            <a:avLst/>
          </a:prstGeom>
          <a:noFill/>
        </p:spPr>
      </p:pic>
      <p:pic>
        <p:nvPicPr>
          <p:cNvPr id="12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209800"/>
            <a:ext cx="228600" cy="228600"/>
          </a:xfrm>
          <a:prstGeom prst="rect">
            <a:avLst/>
          </a:prstGeom>
          <a:noFill/>
        </p:spPr>
      </p:pic>
      <p:pic>
        <p:nvPicPr>
          <p:cNvPr id="13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133600"/>
            <a:ext cx="381000" cy="381000"/>
          </a:xfrm>
          <a:prstGeom prst="rect">
            <a:avLst/>
          </a:prstGeom>
          <a:noFill/>
        </p:spPr>
      </p:pic>
      <p:pic>
        <p:nvPicPr>
          <p:cNvPr id="14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209800"/>
            <a:ext cx="228600" cy="2286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38200" y="48768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 Requires percent encoding colons</a:t>
            </a:r>
          </a:p>
          <a:p>
            <a:r>
              <a:rPr lang="en-US" baseline="30000" dirty="0" smtClean="0"/>
              <a:t>2</a:t>
            </a:r>
            <a:r>
              <a:rPr lang="en-US" dirty="0" smtClean="0"/>
              <a:t> As a relative URI or URI-reference fragment</a:t>
            </a:r>
            <a:endParaRPr lang="en-US" dirty="0"/>
          </a:p>
        </p:txBody>
      </p:sp>
      <p:pic>
        <p:nvPicPr>
          <p:cNvPr id="16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514600"/>
            <a:ext cx="381000" cy="381000"/>
          </a:xfrm>
          <a:prstGeom prst="rect">
            <a:avLst/>
          </a:prstGeom>
          <a:noFill/>
        </p:spPr>
      </p:pic>
      <p:pic>
        <p:nvPicPr>
          <p:cNvPr id="17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590800"/>
            <a:ext cx="228600" cy="228600"/>
          </a:xfrm>
          <a:prstGeom prst="rect">
            <a:avLst/>
          </a:prstGeom>
          <a:noFill/>
        </p:spPr>
      </p:pic>
      <p:pic>
        <p:nvPicPr>
          <p:cNvPr id="18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90800"/>
            <a:ext cx="228600" cy="228600"/>
          </a:xfrm>
          <a:prstGeom prst="rect">
            <a:avLst/>
          </a:prstGeom>
          <a:noFill/>
        </p:spPr>
      </p:pic>
      <p:pic>
        <p:nvPicPr>
          <p:cNvPr id="19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514600"/>
            <a:ext cx="381000" cy="381000"/>
          </a:xfrm>
          <a:prstGeom prst="rect">
            <a:avLst/>
          </a:prstGeom>
          <a:noFill/>
        </p:spPr>
      </p:pic>
      <p:pic>
        <p:nvPicPr>
          <p:cNvPr id="20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590800"/>
            <a:ext cx="228600" cy="228600"/>
          </a:xfrm>
          <a:prstGeom prst="rect">
            <a:avLst/>
          </a:prstGeom>
          <a:noFill/>
        </p:spPr>
      </p:pic>
      <p:pic>
        <p:nvPicPr>
          <p:cNvPr id="21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865372"/>
            <a:ext cx="381000" cy="381000"/>
          </a:xfrm>
          <a:prstGeom prst="rect">
            <a:avLst/>
          </a:prstGeom>
          <a:noFill/>
        </p:spPr>
      </p:pic>
      <p:pic>
        <p:nvPicPr>
          <p:cNvPr id="22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941572"/>
            <a:ext cx="228600" cy="228600"/>
          </a:xfrm>
          <a:prstGeom prst="rect">
            <a:avLst/>
          </a:prstGeom>
          <a:noFill/>
        </p:spPr>
      </p:pic>
      <p:pic>
        <p:nvPicPr>
          <p:cNvPr id="23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941572"/>
            <a:ext cx="228600" cy="228600"/>
          </a:xfrm>
          <a:prstGeom prst="rect">
            <a:avLst/>
          </a:prstGeom>
          <a:noFill/>
        </p:spPr>
      </p:pic>
      <p:pic>
        <p:nvPicPr>
          <p:cNvPr id="24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865372"/>
            <a:ext cx="381000" cy="381000"/>
          </a:xfrm>
          <a:prstGeom prst="rect">
            <a:avLst/>
          </a:prstGeom>
          <a:noFill/>
        </p:spPr>
      </p:pic>
      <p:pic>
        <p:nvPicPr>
          <p:cNvPr id="25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941572"/>
            <a:ext cx="228600" cy="228600"/>
          </a:xfrm>
          <a:prstGeom prst="rect">
            <a:avLst/>
          </a:prstGeom>
          <a:noFill/>
        </p:spPr>
      </p:pic>
      <p:pic>
        <p:nvPicPr>
          <p:cNvPr id="26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231258"/>
            <a:ext cx="381000" cy="381000"/>
          </a:xfrm>
          <a:prstGeom prst="rect">
            <a:avLst/>
          </a:prstGeom>
          <a:noFill/>
        </p:spPr>
      </p:pic>
      <p:pic>
        <p:nvPicPr>
          <p:cNvPr id="27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307458"/>
            <a:ext cx="228600" cy="228600"/>
          </a:xfrm>
          <a:prstGeom prst="rect">
            <a:avLst/>
          </a:prstGeom>
          <a:noFill/>
        </p:spPr>
      </p:pic>
      <p:pic>
        <p:nvPicPr>
          <p:cNvPr id="28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307458"/>
            <a:ext cx="228600" cy="228600"/>
          </a:xfrm>
          <a:prstGeom prst="rect">
            <a:avLst/>
          </a:prstGeom>
          <a:noFill/>
        </p:spPr>
      </p:pic>
      <p:pic>
        <p:nvPicPr>
          <p:cNvPr id="29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231258"/>
            <a:ext cx="381000" cy="381000"/>
          </a:xfrm>
          <a:prstGeom prst="rect">
            <a:avLst/>
          </a:prstGeom>
          <a:noFill/>
        </p:spPr>
      </p:pic>
      <p:pic>
        <p:nvPicPr>
          <p:cNvPr id="30" name="Picture 5" descr="C:\Documents and Settings\davidwal\Local Settings\Temporary Internet Files\Content.IE5\ES05LH9L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307458"/>
            <a:ext cx="228600" cy="228600"/>
          </a:xfrm>
          <a:prstGeom prst="rect">
            <a:avLst/>
          </a:prstGeom>
          <a:noFill/>
        </p:spPr>
      </p:pic>
      <p:pic>
        <p:nvPicPr>
          <p:cNvPr id="31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596514"/>
            <a:ext cx="381000" cy="381000"/>
          </a:xfrm>
          <a:prstGeom prst="rect">
            <a:avLst/>
          </a:prstGeom>
          <a:noFill/>
        </p:spPr>
      </p:pic>
      <p:pic>
        <p:nvPicPr>
          <p:cNvPr id="32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170" y="3596514"/>
            <a:ext cx="381000" cy="381000"/>
          </a:xfrm>
          <a:prstGeom prst="rect">
            <a:avLst/>
          </a:prstGeom>
          <a:noFill/>
        </p:spPr>
      </p:pic>
      <p:pic>
        <p:nvPicPr>
          <p:cNvPr id="33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830" y="3581400"/>
            <a:ext cx="381000" cy="381000"/>
          </a:xfrm>
          <a:prstGeom prst="rect">
            <a:avLst/>
          </a:prstGeom>
          <a:noFill/>
        </p:spPr>
      </p:pic>
      <p:pic>
        <p:nvPicPr>
          <p:cNvPr id="34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581400"/>
            <a:ext cx="381000" cy="381000"/>
          </a:xfrm>
          <a:prstGeom prst="rect">
            <a:avLst/>
          </a:prstGeom>
          <a:noFill/>
        </p:spPr>
      </p:pic>
      <p:pic>
        <p:nvPicPr>
          <p:cNvPr id="35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1172" y="3581400"/>
            <a:ext cx="381000" cy="381000"/>
          </a:xfrm>
          <a:prstGeom prst="rect">
            <a:avLst/>
          </a:prstGeom>
          <a:noFill/>
        </p:spPr>
      </p:pic>
      <p:pic>
        <p:nvPicPr>
          <p:cNvPr id="36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962400"/>
            <a:ext cx="381000" cy="381000"/>
          </a:xfrm>
          <a:prstGeom prst="rect">
            <a:avLst/>
          </a:prstGeom>
          <a:noFill/>
        </p:spPr>
      </p:pic>
      <p:pic>
        <p:nvPicPr>
          <p:cNvPr id="37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170" y="3962400"/>
            <a:ext cx="381000" cy="381000"/>
          </a:xfrm>
          <a:prstGeom prst="rect">
            <a:avLst/>
          </a:prstGeom>
          <a:noFill/>
        </p:spPr>
      </p:pic>
      <p:pic>
        <p:nvPicPr>
          <p:cNvPr id="38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830" y="3947286"/>
            <a:ext cx="381000" cy="381000"/>
          </a:xfrm>
          <a:prstGeom prst="rect">
            <a:avLst/>
          </a:prstGeom>
          <a:noFill/>
        </p:spPr>
      </p:pic>
      <p:pic>
        <p:nvPicPr>
          <p:cNvPr id="39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947286"/>
            <a:ext cx="381000" cy="381000"/>
          </a:xfrm>
          <a:prstGeom prst="rect">
            <a:avLst/>
          </a:prstGeom>
          <a:noFill/>
        </p:spPr>
      </p:pic>
      <p:pic>
        <p:nvPicPr>
          <p:cNvPr id="40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1172" y="3947286"/>
            <a:ext cx="381000" cy="381000"/>
          </a:xfrm>
          <a:prstGeom prst="rect">
            <a:avLst/>
          </a:prstGeom>
          <a:noFill/>
        </p:spPr>
      </p:pic>
      <p:pic>
        <p:nvPicPr>
          <p:cNvPr id="41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343400"/>
            <a:ext cx="381000" cy="381000"/>
          </a:xfrm>
          <a:prstGeom prst="rect">
            <a:avLst/>
          </a:prstGeom>
          <a:noFill/>
        </p:spPr>
      </p:pic>
      <p:pic>
        <p:nvPicPr>
          <p:cNvPr id="42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170" y="4343400"/>
            <a:ext cx="381000" cy="381000"/>
          </a:xfrm>
          <a:prstGeom prst="rect">
            <a:avLst/>
          </a:prstGeom>
          <a:noFill/>
        </p:spPr>
      </p:pic>
      <p:pic>
        <p:nvPicPr>
          <p:cNvPr id="43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830" y="4328286"/>
            <a:ext cx="381000" cy="381000"/>
          </a:xfrm>
          <a:prstGeom prst="rect">
            <a:avLst/>
          </a:prstGeom>
          <a:noFill/>
        </p:spPr>
      </p:pic>
      <p:pic>
        <p:nvPicPr>
          <p:cNvPr id="44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328286"/>
            <a:ext cx="381000" cy="381000"/>
          </a:xfrm>
          <a:prstGeom prst="rect">
            <a:avLst/>
          </a:prstGeom>
          <a:noFill/>
        </p:spPr>
      </p:pic>
      <p:pic>
        <p:nvPicPr>
          <p:cNvPr id="45" name="Picture 3" descr="C:\Documents and Settings\davidwal\Local Settings\Temporary Internet Files\Content.IE5\ES05LH9L\MC9004413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1172" y="4328286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Proposal: CVE and CCE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Adopt the URI generic syntax with identifiers specified as absolute URI-references</a:t>
            </a:r>
          </a:p>
          <a:p>
            <a:pPr lvl="1"/>
            <a:r>
              <a:rPr lang="en-US" dirty="0" smtClean="0"/>
              <a:t>&lt;scheme&gt;://&lt;authority&gt;&lt;path&gt;#fragment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example:</a:t>
            </a:r>
          </a:p>
          <a:p>
            <a:r>
              <a:rPr lang="en-US" dirty="0" smtClean="0"/>
              <a:t>http://cve.mitre.org/#CVE-2008-6865</a:t>
            </a:r>
          </a:p>
          <a:p>
            <a:r>
              <a:rPr lang="en-US" dirty="0" smtClean="0"/>
              <a:t>http://cce.mitre.org/#CCE-3867-0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Proposal: XCCDF, OVAL and OCIL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Adopt the URI generic syntax with identifiers specified as absolute URI-references</a:t>
            </a:r>
          </a:p>
          <a:p>
            <a:pPr lvl="1"/>
            <a:r>
              <a:rPr lang="en-US" dirty="0" smtClean="0"/>
              <a:t>&lt;scheme&gt;://&lt;authority&gt;&lt;path&gt;#fragment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example:</a:t>
            </a:r>
          </a:p>
          <a:p>
            <a:r>
              <a:rPr lang="en-US" sz="2000" dirty="0" smtClean="0"/>
              <a:t>http://checklists.nist.gov/xccdf/org.foo.bar/rule#123</a:t>
            </a:r>
          </a:p>
          <a:p>
            <a:r>
              <a:rPr lang="en-US" sz="2000" dirty="0" smtClean="0"/>
              <a:t>http://oval.mitre.org/org.foo.bar/def#123</a:t>
            </a:r>
          </a:p>
          <a:p>
            <a:r>
              <a:rPr lang="en-US" sz="2000" dirty="0" smtClean="0"/>
              <a:t>http://ocil.mitre.org/org.foo.bar/</a:t>
            </a:r>
            <a:r>
              <a:rPr lang="fr-FR" sz="2000" dirty="0" smtClean="0"/>
              <a:t>questionnaire</a:t>
            </a:r>
            <a:r>
              <a:rPr lang="en-US" sz="2000" dirty="0" smtClean="0"/>
              <a:t>#123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 / Feedback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4800" dirty="0" smtClean="0"/>
              <a:t>David Waltermire</a:t>
            </a:r>
          </a:p>
          <a:p>
            <a:pPr>
              <a:buNone/>
            </a:pPr>
            <a:r>
              <a:rPr lang="en-US" dirty="0" smtClean="0"/>
              <a:t>SCAP Architect</a:t>
            </a:r>
          </a:p>
          <a:p>
            <a:pPr>
              <a:buNone/>
            </a:pPr>
            <a:r>
              <a:rPr lang="en-US" sz="2200" dirty="0" smtClean="0"/>
              <a:t>Computer Security Division</a:t>
            </a:r>
          </a:p>
          <a:p>
            <a:pPr>
              <a:buNone/>
            </a:pPr>
            <a:r>
              <a:rPr lang="en-US" sz="2200" dirty="0" smtClean="0"/>
              <a:t>Information Technology Laboratory</a:t>
            </a:r>
          </a:p>
          <a:p>
            <a:pPr>
              <a:buNone/>
            </a:pPr>
            <a:r>
              <a:rPr lang="en-US" sz="2200" dirty="0" smtClean="0"/>
              <a:t>National Institute of Standards and Technology</a:t>
            </a:r>
          </a:p>
          <a:p>
            <a:pPr>
              <a:buNone/>
            </a:pPr>
            <a:r>
              <a:rPr lang="en-US" sz="3000" dirty="0" smtClean="0">
                <a:hlinkClick r:id="rId2"/>
              </a:rPr>
              <a:t>david.waltermire@nist.gov</a:t>
            </a: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(301) 975-3390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D4571-E8BF-4AB3-9BED-D77E4E924A0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Schema conventions:</a:t>
            </a:r>
          </a:p>
          <a:p>
            <a:pPr lvl="1"/>
            <a:r>
              <a:rPr lang="en-US" dirty="0" smtClean="0"/>
              <a:t>Namespace conventions</a:t>
            </a:r>
          </a:p>
          <a:p>
            <a:pPr lvl="1"/>
            <a:r>
              <a:rPr lang="en-US" dirty="0" smtClean="0"/>
              <a:t>Naming schemes / style guides for schema development</a:t>
            </a:r>
          </a:p>
          <a:p>
            <a:pPr lvl="1"/>
            <a:r>
              <a:rPr lang="en-US" dirty="0" smtClean="0"/>
              <a:t>Import conventions (more to do with expectations on interpreter tools than the languages themselves)</a:t>
            </a:r>
          </a:p>
          <a:p>
            <a:pPr lvl="1"/>
            <a:r>
              <a:rPr lang="en-US" dirty="0" smtClean="0"/>
              <a:t>Versioning conventions</a:t>
            </a:r>
          </a:p>
          <a:p>
            <a:r>
              <a:rPr lang="en-US" dirty="0" smtClean="0"/>
              <a:t>Use of external standards</a:t>
            </a:r>
          </a:p>
          <a:p>
            <a:pPr lvl="1"/>
            <a:r>
              <a:rPr lang="en-US" dirty="0" smtClean="0"/>
              <a:t>IETF</a:t>
            </a:r>
          </a:p>
          <a:p>
            <a:pPr lvl="1"/>
            <a:r>
              <a:rPr lang="en-US" dirty="0" smtClean="0"/>
              <a:t>DMTF</a:t>
            </a:r>
          </a:p>
          <a:p>
            <a:pPr lvl="1"/>
            <a:r>
              <a:rPr lang="en-US" dirty="0" smtClean="0"/>
              <a:t>ISO</a:t>
            </a:r>
          </a:p>
          <a:p>
            <a:pPr lvl="1"/>
            <a:r>
              <a:rPr lang="en-US" dirty="0" smtClean="0"/>
              <a:t>Others?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Cross Protocol Standardization and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Endpoint Protocol Stack Discussion (45 minutes)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endpoint protocol?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A collection of specifications that enable the direct management of assets: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Security Content Automation Protocol (SCAP)</a:t>
            </a:r>
          </a:p>
          <a:p>
            <a:pPr lvl="1"/>
            <a:r>
              <a:rPr lang="en-US" dirty="0" smtClean="0"/>
              <a:t>Supports configuration, vulnerability, patch and other system state related assessments</a:t>
            </a:r>
          </a:p>
          <a:p>
            <a:pPr lvl="1"/>
            <a:r>
              <a:rPr lang="en-US" dirty="0" smtClean="0"/>
              <a:t>Enables human interrogation through questionnaires</a:t>
            </a:r>
          </a:p>
          <a:p>
            <a:r>
              <a:rPr lang="en-US" dirty="0" smtClean="0"/>
              <a:t>The Enterprise Remediation Automation Protocol (ERAP)</a:t>
            </a:r>
          </a:p>
          <a:p>
            <a:pPr lvl="1"/>
            <a:r>
              <a:rPr lang="en-US" dirty="0" smtClean="0"/>
              <a:t>Enables automation of software, patch and configuration management activities</a:t>
            </a:r>
          </a:p>
          <a:p>
            <a:r>
              <a:rPr lang="en-US" dirty="0" smtClean="0"/>
              <a:t>The Event Management Automation Protocol (EMAP)</a:t>
            </a:r>
          </a:p>
          <a:p>
            <a:pPr lvl="1"/>
            <a:r>
              <a:rPr lang="en-US" dirty="0" smtClean="0"/>
              <a:t>Support digital event collection, standardization, transformation and control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F19B-2A27-45FB-89A9-9FE4C85184C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endpoint protocol stack?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layered collection of data standards that support automated asset-oriented actions.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Design considerations:</a:t>
            </a:r>
          </a:p>
          <a:p>
            <a:r>
              <a:rPr lang="en-US" dirty="0" smtClean="0"/>
              <a:t>Use of a common request / response model</a:t>
            </a:r>
          </a:p>
          <a:p>
            <a:r>
              <a:rPr lang="en-US" dirty="0" smtClean="0"/>
              <a:t>Use of composition to build a solution based on lower level capabilities</a:t>
            </a:r>
          </a:p>
          <a:p>
            <a:r>
              <a:rPr lang="en-US" dirty="0" smtClean="0"/>
              <a:t>Modularization to enable use case specific solutions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76200"/>
            <a:ext cx="25765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Conceptual Request / Response Model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Action Request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Indicates the action/operation to perform on the asset and the format of the results to produce</a:t>
            </a:r>
          </a:p>
          <a:p>
            <a:endParaRPr lang="en-US" dirty="0" smtClean="0"/>
          </a:p>
          <a:p>
            <a:r>
              <a:rPr lang="en-US" dirty="0" smtClean="0"/>
              <a:t>SCAP</a:t>
            </a:r>
          </a:p>
          <a:p>
            <a:pPr lvl="1"/>
            <a:r>
              <a:rPr lang="en-US" dirty="0" smtClean="0"/>
              <a:t>The content to base the assessment on</a:t>
            </a:r>
          </a:p>
          <a:p>
            <a:pPr lvl="1"/>
            <a:r>
              <a:rPr lang="en-US" dirty="0" smtClean="0"/>
              <a:t>Result level of detail instructions</a:t>
            </a:r>
          </a:p>
          <a:p>
            <a:r>
              <a:rPr lang="en-US" dirty="0" smtClean="0"/>
              <a:t>ERAP</a:t>
            </a:r>
          </a:p>
          <a:p>
            <a:pPr lvl="1"/>
            <a:r>
              <a:rPr lang="en-US" dirty="0" smtClean="0"/>
              <a:t>The desired remediation (CRE) to perform</a:t>
            </a:r>
          </a:p>
          <a:p>
            <a:pPr lvl="1"/>
            <a:r>
              <a:rPr lang="en-US" dirty="0" smtClean="0"/>
              <a:t>Constraints on when and how the remediation is to be applied</a:t>
            </a:r>
          </a:p>
          <a:p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Action Response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Captures the result of performing the action on the asset</a:t>
            </a:r>
          </a:p>
          <a:p>
            <a:r>
              <a:rPr lang="en-US" dirty="0" smtClean="0"/>
              <a:t>Relates the results to the request</a:t>
            </a:r>
          </a:p>
          <a:p>
            <a:r>
              <a:rPr lang="en-US" dirty="0" smtClean="0"/>
              <a:t>Identifies the actor that responded to the request</a:t>
            </a:r>
          </a:p>
          <a:p>
            <a:endParaRPr lang="en-US" dirty="0" smtClean="0"/>
          </a:p>
          <a:p>
            <a:r>
              <a:rPr lang="en-US" dirty="0" smtClean="0"/>
              <a:t>SCAP</a:t>
            </a:r>
          </a:p>
          <a:p>
            <a:pPr lvl="1"/>
            <a:r>
              <a:rPr lang="en-US" dirty="0" smtClean="0"/>
              <a:t>The assessment results</a:t>
            </a:r>
          </a:p>
          <a:p>
            <a:r>
              <a:rPr lang="en-US" dirty="0" smtClean="0"/>
              <a:t>ERAP</a:t>
            </a:r>
          </a:p>
          <a:p>
            <a:pPr lvl="1"/>
            <a:r>
              <a:rPr lang="en-US" dirty="0" smtClean="0"/>
              <a:t>The disposition of the requested remediation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Request Format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Could contain:</a:t>
            </a:r>
          </a:p>
          <a:p>
            <a:r>
              <a:rPr lang="en-US" dirty="0" smtClean="0"/>
              <a:t>Source Content</a:t>
            </a:r>
          </a:p>
          <a:p>
            <a:pPr lvl="1"/>
            <a:r>
              <a:rPr lang="en-US" dirty="0" smtClean="0"/>
              <a:t>SCAP: an SCAP data stream XML instance</a:t>
            </a:r>
          </a:p>
          <a:p>
            <a:pPr lvl="1"/>
            <a:r>
              <a:rPr lang="en-US" dirty="0" smtClean="0"/>
              <a:t>ERAP: remediation content</a:t>
            </a:r>
          </a:p>
          <a:p>
            <a:r>
              <a:rPr lang="en-US" dirty="0" smtClean="0"/>
              <a:t>Result directives</a:t>
            </a:r>
          </a:p>
          <a:p>
            <a:pPr lvl="1"/>
            <a:r>
              <a:rPr lang="en-US" dirty="0" smtClean="0"/>
              <a:t>SCAP: XCCDF, OVAL and OCIL reporting directives</a:t>
            </a:r>
          </a:p>
          <a:p>
            <a:pPr lvl="1"/>
            <a:r>
              <a:rPr lang="en-US" dirty="0" smtClean="0"/>
              <a:t>Negotiate the terms to use to identify an asset</a:t>
            </a:r>
          </a:p>
          <a:p>
            <a:r>
              <a:rPr lang="en-US" dirty="0" smtClean="0"/>
              <a:t>Other thoughts?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AB194-D4B6-4D2B-977C-B103B5048B47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SCAP Source Payload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Addresses specific SCAP use cases</a:t>
            </a:r>
          </a:p>
          <a:p>
            <a:r>
              <a:rPr lang="en-US" dirty="0" smtClean="0"/>
              <a:t>Allows declaration of the SCAP version used to create the content</a:t>
            </a:r>
          </a:p>
          <a:p>
            <a:r>
              <a:rPr lang="en-US" dirty="0" smtClean="0"/>
              <a:t>Enforces references between components</a:t>
            </a:r>
          </a:p>
          <a:p>
            <a:r>
              <a:rPr lang="en-US" dirty="0" smtClean="0"/>
              <a:t>Extensible declaration of check system content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5FC1-06CE-40B8-BDD1-13D4BD29C1EC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544" y="2024062"/>
            <a:ext cx="30956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Notional Action Response Model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i="1" dirty="0" smtClean="0"/>
              <a:t>Asset Reporting Format </a:t>
            </a:r>
            <a:r>
              <a:rPr lang="en-US" dirty="0" smtClean="0"/>
              <a:t>contains:</a:t>
            </a:r>
          </a:p>
          <a:p>
            <a:r>
              <a:rPr lang="en-US" dirty="0" smtClean="0"/>
              <a:t>Information about the request</a:t>
            </a:r>
          </a:p>
          <a:p>
            <a:r>
              <a:rPr lang="en-US" dirty="0" smtClean="0"/>
              <a:t>The subject of the action</a:t>
            </a:r>
          </a:p>
          <a:p>
            <a:r>
              <a:rPr lang="en-US" dirty="0" smtClean="0"/>
              <a:t>The action result(s)</a:t>
            </a:r>
          </a:p>
          <a:p>
            <a:pPr lvl="1"/>
            <a:r>
              <a:rPr lang="en-US" dirty="0" smtClean="0"/>
              <a:t>The actor resolving the action</a:t>
            </a:r>
          </a:p>
          <a:p>
            <a:pPr lvl="1"/>
            <a:r>
              <a:rPr lang="en-US" dirty="0" smtClean="0"/>
              <a:t>An action specific result payload</a:t>
            </a:r>
          </a:p>
          <a:p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C6F81-D0F8-4DD5-BD8B-AF4E774A7851}" type="datetime1">
              <a:rPr lang="en-US" smtClean="0"/>
              <a:pPr/>
              <a:t>6/15/2010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Security Automation Developer Days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BE28-E11D-4366-9173-2192DB5EAEE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0913" y="2334366"/>
            <a:ext cx="3770312" cy="333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ap">
  <a:themeElements>
    <a:clrScheme name="scap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s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ap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ppt/theme/themeOverride2.xml><?xml version="1.0" encoding="utf-8"?>
<a:themeOverride xmlns:a="http://schemas.openxmlformats.org/drawingml/2006/main">
  <a:clrScheme name="scap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scap</Template>
  <TotalTime>5764</TotalTime>
  <Words>1161</Words>
  <Application>Microsoft Office PowerPoint</Application>
  <PresentationFormat>On-screen Show (4:3)</PresentationFormat>
  <Paragraphs>282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scap</vt:lpstr>
      <vt:lpstr>Inter- and Intra-Protocol Standardization </vt:lpstr>
      <vt:lpstr>Agenda</vt:lpstr>
      <vt:lpstr>Cross Protocol Standardization and Architecture</vt:lpstr>
      <vt:lpstr>What is an endpoint protocol?</vt:lpstr>
      <vt:lpstr>What is an endpoint protocol stack?</vt:lpstr>
      <vt:lpstr>Conceptual Request / Response Model</vt:lpstr>
      <vt:lpstr>Action Request Format</vt:lpstr>
      <vt:lpstr>The SCAP Source Payload</vt:lpstr>
      <vt:lpstr>A Notional Action Response Model</vt:lpstr>
      <vt:lpstr>The SCAP Result Payload</vt:lpstr>
      <vt:lpstr>Endpoint Protocol Feedback</vt:lpstr>
      <vt:lpstr>Specification Standardization</vt:lpstr>
      <vt:lpstr>Why use common document templates?</vt:lpstr>
      <vt:lpstr>Proposal: a general outline</vt:lpstr>
      <vt:lpstr>Other possible considerations</vt:lpstr>
      <vt:lpstr>Schema Standardization</vt:lpstr>
      <vt:lpstr>Should we leverage a core schema?</vt:lpstr>
      <vt:lpstr>Possible Core Schema Candidates</vt:lpstr>
      <vt:lpstr>Schema Standardization</vt:lpstr>
      <vt:lpstr>Schema conventions </vt:lpstr>
      <vt:lpstr>Current Identifier Conventions</vt:lpstr>
      <vt:lpstr>Implementation Data Type Support </vt:lpstr>
      <vt:lpstr>Proposal: CVE and CCE</vt:lpstr>
      <vt:lpstr>Proposal: XCCDF, OVAL and OCIL</vt:lpstr>
      <vt:lpstr>Questions &amp; Answers / Feedback</vt:lpstr>
      <vt:lpstr>Additional Topics</vt:lpstr>
    </vt:vector>
  </TitlesOfParts>
  <Company>NIST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Cross-SCAP Standardization </dc:title>
  <dc:creator>David Waltermire</dc:creator>
  <cp:lastModifiedBy>Administrator</cp:lastModifiedBy>
  <cp:revision>123</cp:revision>
  <dcterms:created xsi:type="dcterms:W3CDTF">2010-05-28T21:51:41Z</dcterms:created>
  <dcterms:modified xsi:type="dcterms:W3CDTF">2010-06-15T15:23:53Z</dcterms:modified>
</cp:coreProperties>
</file>